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7" r:id="rId10"/>
    <p:sldId id="264" r:id="rId11"/>
    <p:sldId id="265" r:id="rId12"/>
    <p:sldId id="266" r:id="rId13"/>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59" autoAdjust="0"/>
    <p:restoredTop sz="94660"/>
  </p:normalViewPr>
  <p:slideViewPr>
    <p:cSldViewPr snapToGrid="0">
      <p:cViewPr varScale="1">
        <p:scale>
          <a:sx n="74" d="100"/>
          <a:sy n="74" d="100"/>
        </p:scale>
        <p:origin x="58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38874359-B360-419A-B383-26F4E451D30E}" type="datetimeFigureOut">
              <a:rPr lang="fr-FR" smtClean="0"/>
              <a:t>22/02/2016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DBB37F8-5A06-4D81-B247-8EAD9A58047D}" type="slidenum">
              <a:rPr lang="fr-FR" smtClean="0"/>
              <a:t>‹N°›</a:t>
            </a:fld>
            <a:endParaRPr lang="fr-FR"/>
          </a:p>
        </p:txBody>
      </p:sp>
    </p:spTree>
    <p:extLst>
      <p:ext uri="{BB962C8B-B14F-4D97-AF65-F5344CB8AC3E}">
        <p14:creationId xmlns:p14="http://schemas.microsoft.com/office/powerpoint/2010/main" val="655896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38874359-B360-419A-B383-26F4E451D30E}" type="datetimeFigureOut">
              <a:rPr lang="fr-FR" smtClean="0"/>
              <a:t>22/02/2016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DBB37F8-5A06-4D81-B247-8EAD9A58047D}" type="slidenum">
              <a:rPr lang="fr-FR" smtClean="0"/>
              <a:t>‹N°›</a:t>
            </a:fld>
            <a:endParaRPr lang="fr-FR"/>
          </a:p>
        </p:txBody>
      </p:sp>
    </p:spTree>
    <p:extLst>
      <p:ext uri="{BB962C8B-B14F-4D97-AF65-F5344CB8AC3E}">
        <p14:creationId xmlns:p14="http://schemas.microsoft.com/office/powerpoint/2010/main" val="21194070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38874359-B360-419A-B383-26F4E451D30E}" type="datetimeFigureOut">
              <a:rPr lang="fr-FR" smtClean="0"/>
              <a:t>22/02/2016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DBB37F8-5A06-4D81-B247-8EAD9A58047D}" type="slidenum">
              <a:rPr lang="fr-FR" smtClean="0"/>
              <a:t>‹N°›</a:t>
            </a:fld>
            <a:endParaRPr lang="fr-FR"/>
          </a:p>
        </p:txBody>
      </p:sp>
    </p:spTree>
    <p:extLst>
      <p:ext uri="{BB962C8B-B14F-4D97-AF65-F5344CB8AC3E}">
        <p14:creationId xmlns:p14="http://schemas.microsoft.com/office/powerpoint/2010/main" val="39821810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fr-FR" dirty="0" smtClean="0"/>
              <a:t>Modifiez le style du titre</a:t>
            </a:r>
            <a:endParaRPr lang="fr-FR" dirty="0"/>
          </a:p>
        </p:txBody>
      </p:sp>
      <p:sp>
        <p:nvSpPr>
          <p:cNvPr id="3" name="Espace réservé du contenu 2"/>
          <p:cNvSpPr>
            <a:spLocks noGrp="1"/>
          </p:cNvSpPr>
          <p:nvPr>
            <p:ph idx="1"/>
          </p:nvPr>
        </p:nvSpPr>
        <p:spPr/>
        <p:txBody>
          <a:bodyPr/>
          <a:lstStyle/>
          <a:p>
            <a:pPr lvl="0"/>
            <a:r>
              <a:rPr lang="fr-FR" dirty="0" smtClean="0"/>
              <a:t>Modifiez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4" name="Espace réservé de la date 3"/>
          <p:cNvSpPr>
            <a:spLocks noGrp="1"/>
          </p:cNvSpPr>
          <p:nvPr>
            <p:ph type="dt" sz="half" idx="10"/>
          </p:nvPr>
        </p:nvSpPr>
        <p:spPr/>
        <p:txBody>
          <a:bodyPr/>
          <a:lstStyle/>
          <a:p>
            <a:fld id="{38874359-B360-419A-B383-26F4E451D30E}" type="datetimeFigureOut">
              <a:rPr lang="fr-FR" smtClean="0"/>
              <a:t>22/02/2016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DBB37F8-5A06-4D81-B247-8EAD9A58047D}" type="slidenum">
              <a:rPr lang="fr-FR" smtClean="0"/>
              <a:t>‹N°›</a:t>
            </a:fld>
            <a:endParaRPr lang="fr-FR"/>
          </a:p>
        </p:txBody>
      </p:sp>
    </p:spTree>
    <p:extLst>
      <p:ext uri="{BB962C8B-B14F-4D97-AF65-F5344CB8AC3E}">
        <p14:creationId xmlns:p14="http://schemas.microsoft.com/office/powerpoint/2010/main" val="39513925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38874359-B360-419A-B383-26F4E451D30E}" type="datetimeFigureOut">
              <a:rPr lang="fr-FR" smtClean="0"/>
              <a:t>22/02/2016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DBB37F8-5A06-4D81-B247-8EAD9A58047D}" type="slidenum">
              <a:rPr lang="fr-FR" smtClean="0"/>
              <a:t>‹N°›</a:t>
            </a:fld>
            <a:endParaRPr lang="fr-FR"/>
          </a:p>
        </p:txBody>
      </p:sp>
    </p:spTree>
    <p:extLst>
      <p:ext uri="{BB962C8B-B14F-4D97-AF65-F5344CB8AC3E}">
        <p14:creationId xmlns:p14="http://schemas.microsoft.com/office/powerpoint/2010/main" val="42764996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38874359-B360-419A-B383-26F4E451D30E}" type="datetimeFigureOut">
              <a:rPr lang="fr-FR" smtClean="0"/>
              <a:t>22/02/2016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DBB37F8-5A06-4D81-B247-8EAD9A58047D}" type="slidenum">
              <a:rPr lang="fr-FR" smtClean="0"/>
              <a:t>‹N°›</a:t>
            </a:fld>
            <a:endParaRPr lang="fr-FR"/>
          </a:p>
        </p:txBody>
      </p:sp>
    </p:spTree>
    <p:extLst>
      <p:ext uri="{BB962C8B-B14F-4D97-AF65-F5344CB8AC3E}">
        <p14:creationId xmlns:p14="http://schemas.microsoft.com/office/powerpoint/2010/main" val="15773121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38874359-B360-419A-B383-26F4E451D30E}" type="datetimeFigureOut">
              <a:rPr lang="fr-FR" smtClean="0"/>
              <a:t>22/02/2016</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4DBB37F8-5A06-4D81-B247-8EAD9A58047D}" type="slidenum">
              <a:rPr lang="fr-FR" smtClean="0"/>
              <a:t>‹N°›</a:t>
            </a:fld>
            <a:endParaRPr lang="fr-FR"/>
          </a:p>
        </p:txBody>
      </p:sp>
    </p:spTree>
    <p:extLst>
      <p:ext uri="{BB962C8B-B14F-4D97-AF65-F5344CB8AC3E}">
        <p14:creationId xmlns:p14="http://schemas.microsoft.com/office/powerpoint/2010/main" val="8992945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38874359-B360-419A-B383-26F4E451D30E}" type="datetimeFigureOut">
              <a:rPr lang="fr-FR" smtClean="0"/>
              <a:t>22/02/2016</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4DBB37F8-5A06-4D81-B247-8EAD9A58047D}" type="slidenum">
              <a:rPr lang="fr-FR" smtClean="0"/>
              <a:t>‹N°›</a:t>
            </a:fld>
            <a:endParaRPr lang="fr-FR"/>
          </a:p>
        </p:txBody>
      </p:sp>
    </p:spTree>
    <p:extLst>
      <p:ext uri="{BB962C8B-B14F-4D97-AF65-F5344CB8AC3E}">
        <p14:creationId xmlns:p14="http://schemas.microsoft.com/office/powerpoint/2010/main" val="12813528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8874359-B360-419A-B383-26F4E451D30E}" type="datetimeFigureOut">
              <a:rPr lang="fr-FR" smtClean="0"/>
              <a:t>22/02/2016</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4DBB37F8-5A06-4D81-B247-8EAD9A58047D}" type="slidenum">
              <a:rPr lang="fr-FR" smtClean="0"/>
              <a:t>‹N°›</a:t>
            </a:fld>
            <a:endParaRPr lang="fr-FR"/>
          </a:p>
        </p:txBody>
      </p:sp>
    </p:spTree>
    <p:extLst>
      <p:ext uri="{BB962C8B-B14F-4D97-AF65-F5344CB8AC3E}">
        <p14:creationId xmlns:p14="http://schemas.microsoft.com/office/powerpoint/2010/main" val="1066093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38874359-B360-419A-B383-26F4E451D30E}" type="datetimeFigureOut">
              <a:rPr lang="fr-FR" smtClean="0"/>
              <a:t>22/02/2016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DBB37F8-5A06-4D81-B247-8EAD9A58047D}" type="slidenum">
              <a:rPr lang="fr-FR" smtClean="0"/>
              <a:t>‹N°›</a:t>
            </a:fld>
            <a:endParaRPr lang="fr-FR"/>
          </a:p>
        </p:txBody>
      </p:sp>
    </p:spTree>
    <p:extLst>
      <p:ext uri="{BB962C8B-B14F-4D97-AF65-F5344CB8AC3E}">
        <p14:creationId xmlns:p14="http://schemas.microsoft.com/office/powerpoint/2010/main" val="12313755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38874359-B360-419A-B383-26F4E451D30E}" type="datetimeFigureOut">
              <a:rPr lang="fr-FR" smtClean="0"/>
              <a:t>22/02/2016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DBB37F8-5A06-4D81-B247-8EAD9A58047D}" type="slidenum">
              <a:rPr lang="fr-FR" smtClean="0"/>
              <a:t>‹N°›</a:t>
            </a:fld>
            <a:endParaRPr lang="fr-FR"/>
          </a:p>
        </p:txBody>
      </p:sp>
    </p:spTree>
    <p:extLst>
      <p:ext uri="{BB962C8B-B14F-4D97-AF65-F5344CB8AC3E}">
        <p14:creationId xmlns:p14="http://schemas.microsoft.com/office/powerpoint/2010/main" val="39493159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874359-B360-419A-B383-26F4E451D30E}" type="datetimeFigureOut">
              <a:rPr lang="fr-FR" smtClean="0"/>
              <a:t>22/02/2016</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BB37F8-5A06-4D81-B247-8EAD9A58047D}" type="slidenum">
              <a:rPr lang="fr-FR" smtClean="0"/>
              <a:t>‹N°›</a:t>
            </a:fld>
            <a:endParaRPr lang="fr-FR"/>
          </a:p>
        </p:txBody>
      </p:sp>
    </p:spTree>
    <p:extLst>
      <p:ext uri="{BB962C8B-B14F-4D97-AF65-F5344CB8AC3E}">
        <p14:creationId xmlns:p14="http://schemas.microsoft.com/office/powerpoint/2010/main" val="22449620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p:cNvPicPr>
            <a:picLocks noChangeAspect="1"/>
          </p:cNvPicPr>
          <p:nvPr/>
        </p:nvPicPr>
        <p:blipFill>
          <a:blip r:embed="rId2">
            <a:duotone>
              <a:prstClr val="black"/>
              <a:schemeClr val="accent1">
                <a:tint val="45000"/>
                <a:satMod val="400000"/>
              </a:schemeClr>
            </a:duotone>
            <a:extLst>
              <a:ext uri="{28A0092B-C50C-407E-A947-70E740481C1C}">
                <a14:useLocalDpi xmlns:a14="http://schemas.microsoft.com/office/drawing/2010/main" val="0"/>
              </a:ext>
            </a:extLst>
          </a:blip>
          <a:stretch>
            <a:fillRect/>
          </a:stretch>
        </p:blipFill>
        <p:spPr>
          <a:xfrm>
            <a:off x="0" y="-635000"/>
            <a:ext cx="12192000" cy="8128000"/>
          </a:xfrm>
          <a:prstGeom prst="rect">
            <a:avLst/>
          </a:prstGeom>
        </p:spPr>
      </p:pic>
      <p:sp>
        <p:nvSpPr>
          <p:cNvPr id="2" name="Titre 1"/>
          <p:cNvSpPr>
            <a:spLocks noGrp="1"/>
          </p:cNvSpPr>
          <p:nvPr>
            <p:ph type="ctrTitle"/>
          </p:nvPr>
        </p:nvSpPr>
        <p:spPr>
          <a:xfrm>
            <a:off x="1143000" y="1630363"/>
            <a:ext cx="9144000" cy="2387600"/>
          </a:xfrm>
        </p:spPr>
        <p:txBody>
          <a:bodyPr>
            <a:noAutofit/>
          </a:bodyPr>
          <a:lstStyle/>
          <a:p>
            <a:r>
              <a:rPr lang="fr-FR" sz="8800" b="1" u="sng" dirty="0" smtClean="0">
                <a:solidFill>
                  <a:schemeClr val="bg1"/>
                </a:solidFill>
                <a:latin typeface="Arial" panose="020B0604020202020204" pitchFamily="34" charset="0"/>
                <a:cs typeface="Arial" panose="020B0604020202020204" pitchFamily="34" charset="0"/>
              </a:rPr>
              <a:t>L’équilibre en classique</a:t>
            </a:r>
            <a:endParaRPr lang="fr-FR" sz="8800" b="1" u="sng"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2952043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u="sng" dirty="0"/>
              <a:t>Equilibre et </a:t>
            </a:r>
            <a:r>
              <a:rPr lang="fr-FR" u="sng" dirty="0" smtClean="0"/>
              <a:t>pédagogie</a:t>
            </a:r>
            <a:endParaRPr lang="fr-FR" dirty="0"/>
          </a:p>
        </p:txBody>
      </p:sp>
      <p:sp>
        <p:nvSpPr>
          <p:cNvPr id="3" name="Espace réservé du contenu 2"/>
          <p:cNvSpPr>
            <a:spLocks noGrp="1"/>
          </p:cNvSpPr>
          <p:nvPr>
            <p:ph idx="1"/>
          </p:nvPr>
        </p:nvSpPr>
        <p:spPr>
          <a:xfrm>
            <a:off x="838200" y="2333625"/>
            <a:ext cx="10515600" cy="4351338"/>
          </a:xfrm>
        </p:spPr>
        <p:txBody>
          <a:bodyPr/>
          <a:lstStyle/>
          <a:p>
            <a:r>
              <a:rPr lang="fr-FR" dirty="0"/>
              <a:t>Le ski de fond est une activité motrice de déplacement, de locomotion où l'on remet en cause son </a:t>
            </a:r>
            <a:r>
              <a:rPr lang="fr-FR" b="1" dirty="0"/>
              <a:t>équilibre</a:t>
            </a:r>
            <a:r>
              <a:rPr lang="fr-FR" dirty="0"/>
              <a:t> dans un milieu changeant chargé d'incertitude sur des engins glissants qu'il faut piloter</a:t>
            </a:r>
            <a:r>
              <a:rPr lang="fr-FR" dirty="0" smtClean="0"/>
              <a:t>.</a:t>
            </a:r>
          </a:p>
          <a:p>
            <a:endParaRPr lang="fr-FR" dirty="0">
              <a:effectLst/>
            </a:endParaRPr>
          </a:p>
          <a:p>
            <a:r>
              <a:rPr lang="fr-FR" dirty="0" smtClean="0"/>
              <a:t>L’équilibre est vraiment primordiale en ski,</a:t>
            </a:r>
          </a:p>
          <a:p>
            <a:pPr marL="0" indent="0">
              <a:buNone/>
            </a:pPr>
            <a:r>
              <a:rPr lang="fr-FR" dirty="0" smtClean="0"/>
              <a:t>sans équilibre on tombe…</a:t>
            </a:r>
            <a:endParaRPr lang="fr-FR" dirty="0" smtClean="0">
              <a:effectLst/>
            </a:endParaRPr>
          </a:p>
          <a:p>
            <a:endParaRPr lang="fr-FR" dirty="0"/>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99491" y="3636963"/>
            <a:ext cx="2200656" cy="3048000"/>
          </a:xfrm>
          <a:prstGeom prst="rect">
            <a:avLst/>
          </a:prstGeom>
        </p:spPr>
      </p:pic>
    </p:spTree>
    <p:extLst>
      <p:ext uri="{BB962C8B-B14F-4D97-AF65-F5344CB8AC3E}">
        <p14:creationId xmlns:p14="http://schemas.microsoft.com/office/powerpoint/2010/main" val="129241828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dirty="0"/>
              <a:t>Il faut </a:t>
            </a:r>
            <a:r>
              <a:rPr lang="fr-FR" dirty="0" smtClean="0"/>
              <a:t>apprendre aux enfants </a:t>
            </a:r>
            <a:r>
              <a:rPr lang="fr-FR" dirty="0"/>
              <a:t>les bases en fonctions des différentes situations </a:t>
            </a:r>
            <a:r>
              <a:rPr lang="fr-FR" dirty="0" smtClean="0"/>
              <a:t>:</a:t>
            </a:r>
          </a:p>
          <a:p>
            <a:endParaRPr lang="fr-FR" dirty="0">
              <a:effectLst/>
            </a:endParaRPr>
          </a:p>
          <a:p>
            <a:r>
              <a:rPr lang="fr-FR" dirty="0" smtClean="0"/>
              <a:t>- le plat</a:t>
            </a:r>
          </a:p>
          <a:p>
            <a:r>
              <a:rPr lang="fr-FR" dirty="0" smtClean="0">
                <a:effectLst/>
              </a:rPr>
              <a:t>- la descente</a:t>
            </a:r>
          </a:p>
          <a:p>
            <a:r>
              <a:rPr lang="fr-FR" dirty="0" smtClean="0"/>
              <a:t>- le freinage</a:t>
            </a:r>
          </a:p>
          <a:p>
            <a:r>
              <a:rPr lang="fr-FR" dirty="0" smtClean="0">
                <a:effectLst/>
              </a:rPr>
              <a:t>- la montée</a:t>
            </a:r>
          </a:p>
          <a:p>
            <a:r>
              <a:rPr lang="fr-FR" dirty="0" smtClean="0"/>
              <a:t>- les virages</a:t>
            </a:r>
            <a:endParaRPr lang="fr-FR" dirty="0" smtClean="0">
              <a:effectLst/>
            </a:endParaRPr>
          </a:p>
          <a:p>
            <a:endParaRPr lang="fr-FR" dirty="0"/>
          </a:p>
        </p:txBody>
      </p:sp>
      <p:pic>
        <p:nvPicPr>
          <p:cNvPr id="4" name="Image 3" descr="C:\Users\Washtracks\Pictures\Dossier ski de fond\Copie de Ski GN Murielle 060.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288333" y="2605722"/>
            <a:ext cx="6405683" cy="3706178"/>
          </a:xfrm>
          <a:prstGeom prst="rect">
            <a:avLst/>
          </a:prstGeom>
          <a:noFill/>
          <a:ln>
            <a:noFill/>
          </a:ln>
        </p:spPr>
      </p:pic>
    </p:spTree>
    <p:extLst>
      <p:ext uri="{BB962C8B-B14F-4D97-AF65-F5344CB8AC3E}">
        <p14:creationId xmlns:p14="http://schemas.microsoft.com/office/powerpoint/2010/main" val="399955680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dirty="0" smtClean="0"/>
              <a:t>Plusieurs </a:t>
            </a:r>
            <a:r>
              <a:rPr lang="fr-FR" dirty="0"/>
              <a:t>manières </a:t>
            </a:r>
            <a:r>
              <a:rPr lang="fr-FR" dirty="0" smtClean="0"/>
              <a:t>pour </a:t>
            </a:r>
            <a:r>
              <a:rPr lang="fr-FR" dirty="0"/>
              <a:t>faire prendre conscience de l’équilibre en </a:t>
            </a:r>
            <a:r>
              <a:rPr lang="fr-FR" dirty="0" smtClean="0"/>
              <a:t>classique aux enfants</a:t>
            </a:r>
            <a:r>
              <a:rPr lang="fr-FR" dirty="0"/>
              <a:t> : </a:t>
            </a:r>
            <a:endParaRPr lang="fr-FR" dirty="0" smtClean="0"/>
          </a:p>
          <a:p>
            <a:endParaRPr lang="fr-FR" dirty="0" smtClean="0">
              <a:effectLst/>
            </a:endParaRPr>
          </a:p>
          <a:p>
            <a:r>
              <a:rPr lang="fr-FR" dirty="0"/>
              <a:t>S’équilibrer sur un pied en sortant de la trace</a:t>
            </a:r>
            <a:endParaRPr lang="fr-FR" dirty="0" smtClean="0">
              <a:effectLst/>
            </a:endParaRPr>
          </a:p>
          <a:p>
            <a:r>
              <a:rPr lang="fr-FR" dirty="0"/>
              <a:t>Glisser sur les 2 skis en poussant sur les 2 bâtons</a:t>
            </a:r>
            <a:endParaRPr lang="fr-FR" dirty="0" smtClean="0">
              <a:effectLst/>
            </a:endParaRPr>
          </a:p>
          <a:p>
            <a:r>
              <a:rPr lang="fr-FR" dirty="0"/>
              <a:t>Se propulser en alternant bras et jambes</a:t>
            </a:r>
            <a:endParaRPr lang="fr-FR" dirty="0" smtClean="0">
              <a:effectLst/>
            </a:endParaRPr>
          </a:p>
          <a:p>
            <a:r>
              <a:rPr lang="fr-FR" dirty="0"/>
              <a:t>Dans la pente, fléchir, se baisser, sauter, sur un ski, slalomer, changer de direction en pas tournants sans tomber.</a:t>
            </a:r>
            <a:endParaRPr lang="fr-FR" dirty="0" smtClean="0">
              <a:effectLst/>
            </a:endParaRPr>
          </a:p>
          <a:p>
            <a:endParaRPr lang="fr-FR" dirty="0"/>
          </a:p>
        </p:txBody>
      </p:sp>
    </p:spTree>
    <p:extLst>
      <p:ext uri="{BB962C8B-B14F-4D97-AF65-F5344CB8AC3E}">
        <p14:creationId xmlns:p14="http://schemas.microsoft.com/office/powerpoint/2010/main" val="46180713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u="sng" dirty="0" smtClean="0"/>
              <a:t>Introduction</a:t>
            </a:r>
            <a:endParaRPr lang="fr-FR" b="1" u="sng" dirty="0"/>
          </a:p>
        </p:txBody>
      </p:sp>
      <p:sp>
        <p:nvSpPr>
          <p:cNvPr id="3" name="Espace réservé du contenu 2"/>
          <p:cNvSpPr>
            <a:spLocks noGrp="1"/>
          </p:cNvSpPr>
          <p:nvPr>
            <p:ph idx="1"/>
          </p:nvPr>
        </p:nvSpPr>
        <p:spPr/>
        <p:txBody>
          <a:bodyPr>
            <a:normAutofit/>
          </a:bodyPr>
          <a:lstStyle/>
          <a:p>
            <a:r>
              <a:rPr lang="fr-FR" u="sng" dirty="0"/>
              <a:t>Définition d’équilibre :</a:t>
            </a:r>
            <a:endParaRPr lang="fr-FR" dirty="0" smtClean="0">
              <a:effectLst/>
            </a:endParaRPr>
          </a:p>
          <a:p>
            <a:r>
              <a:rPr lang="fr-FR" dirty="0"/>
              <a:t>Attitude ou position stable (généralement verticale pour le corps humain) d'un corps ou d'un objet dont le poids est partagé également des deux côtés d'un point d'appui, de sorte que ce corps ou cet objet ne bascule ni d'un côté ni de l'autre</a:t>
            </a:r>
            <a:r>
              <a:rPr lang="fr-FR" dirty="0" smtClean="0"/>
              <a:t>.</a:t>
            </a:r>
            <a:endParaRPr lang="fr-FR" dirty="0" smtClean="0">
              <a:effectLst/>
            </a:endParaRPr>
          </a:p>
        </p:txBody>
      </p:sp>
    </p:spTree>
    <p:extLst>
      <p:ext uri="{BB962C8B-B14F-4D97-AF65-F5344CB8AC3E}">
        <p14:creationId xmlns:p14="http://schemas.microsoft.com/office/powerpoint/2010/main" val="159703979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u="sng" dirty="0"/>
              <a:t>I. Analyse </a:t>
            </a:r>
            <a:r>
              <a:rPr lang="fr-FR" u="sng" dirty="0" smtClean="0"/>
              <a:t>technique</a:t>
            </a:r>
            <a:endParaRPr lang="fr-FR" dirty="0"/>
          </a:p>
        </p:txBody>
      </p:sp>
      <p:sp>
        <p:nvSpPr>
          <p:cNvPr id="3" name="Espace réservé du contenu 2"/>
          <p:cNvSpPr>
            <a:spLocks noGrp="1"/>
          </p:cNvSpPr>
          <p:nvPr>
            <p:ph idx="1"/>
          </p:nvPr>
        </p:nvSpPr>
        <p:spPr/>
        <p:txBody>
          <a:bodyPr>
            <a:normAutofit fontScale="92500" lnSpcReduction="10000"/>
          </a:bodyPr>
          <a:lstStyle/>
          <a:p>
            <a:r>
              <a:rPr lang="fr-FR" u="sng" dirty="0"/>
              <a:t>À quoi il sert en ski classique ?</a:t>
            </a:r>
            <a:endParaRPr lang="fr-FR" dirty="0" smtClean="0">
              <a:effectLst/>
            </a:endParaRPr>
          </a:p>
          <a:p>
            <a:r>
              <a:rPr lang="fr-FR" dirty="0"/>
              <a:t> </a:t>
            </a:r>
            <a:endParaRPr lang="fr-FR" dirty="0" smtClean="0">
              <a:effectLst/>
            </a:endParaRPr>
          </a:p>
          <a:p>
            <a:r>
              <a:rPr lang="fr-FR" dirty="0"/>
              <a:t>	Tout d’abord à ne pas tomber car sans équilibre…on tombe, ou on réduit fortement l’efficacité de la phase d’impulsion et du temps de glisse.</a:t>
            </a:r>
            <a:endParaRPr lang="fr-FR" dirty="0" smtClean="0">
              <a:effectLst/>
            </a:endParaRPr>
          </a:p>
          <a:p>
            <a:r>
              <a:rPr lang="fr-FR" dirty="0"/>
              <a:t>En classique, le contact avec le sol se fait sur les deux skis parallèles contrairement au skating. Notre équilibre trouve donc davantage son importance au niveau antéropostérieur (avant-arrière) que latéral (droite-gauche).</a:t>
            </a:r>
            <a:endParaRPr lang="fr-FR" dirty="0" smtClean="0">
              <a:effectLst/>
            </a:endParaRPr>
          </a:p>
          <a:p>
            <a:r>
              <a:rPr lang="fr-FR" dirty="0"/>
              <a:t>En classique, il existe plusieurs pas à adapter suivant le terrain et les conditions de glisse.</a:t>
            </a:r>
            <a:endParaRPr lang="fr-FR" dirty="0" smtClean="0">
              <a:effectLst/>
            </a:endParaRPr>
          </a:p>
          <a:p>
            <a:r>
              <a:rPr lang="fr-FR" dirty="0"/>
              <a:t>Dans ces différents pas, l’équilibre ou plutôt le centre de gravité diffère ;</a:t>
            </a:r>
            <a:endParaRPr lang="fr-FR" dirty="0" smtClean="0">
              <a:effectLst/>
            </a:endParaRPr>
          </a:p>
          <a:p>
            <a:endParaRPr lang="fr-FR" dirty="0"/>
          </a:p>
        </p:txBody>
      </p:sp>
    </p:spTree>
    <p:extLst>
      <p:ext uri="{BB962C8B-B14F-4D97-AF65-F5344CB8AC3E}">
        <p14:creationId xmlns:p14="http://schemas.microsoft.com/office/powerpoint/2010/main" val="6433263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Espace réservé du contenu 2"/>
          <p:cNvSpPr>
            <a:spLocks noGrp="1"/>
          </p:cNvSpPr>
          <p:nvPr>
            <p:ph idx="1"/>
          </p:nvPr>
        </p:nvSpPr>
        <p:spPr/>
        <p:txBody>
          <a:bodyPr/>
          <a:lstStyle/>
          <a:p>
            <a:r>
              <a:rPr lang="fr-FR" b="1" u="sng" dirty="0" smtClean="0"/>
              <a:t>Alternatif:</a:t>
            </a:r>
            <a:endParaRPr lang="fr-FR" b="1" dirty="0" smtClean="0">
              <a:effectLst/>
            </a:endParaRPr>
          </a:p>
          <a:p>
            <a:r>
              <a:rPr lang="fr-FR" b="1" u="sng" dirty="0"/>
              <a:t>Regroupement :</a:t>
            </a:r>
            <a:endParaRPr lang="fr-FR" dirty="0" smtClean="0">
              <a:effectLst/>
            </a:endParaRPr>
          </a:p>
          <a:p>
            <a:r>
              <a:rPr lang="fr-FR" i="1" dirty="0"/>
              <a:t>qui dit équilibre dit déséquilibre…</a:t>
            </a:r>
            <a:endParaRPr lang="fr-FR" dirty="0" smtClean="0">
              <a:effectLst/>
            </a:endParaRPr>
          </a:p>
          <a:p>
            <a:pPr marL="0" indent="0">
              <a:buNone/>
            </a:pPr>
            <a:r>
              <a:rPr lang="fr-FR" b="1" dirty="0"/>
              <a:t> </a:t>
            </a:r>
            <a:endParaRPr lang="fr-FR" dirty="0" smtClean="0">
              <a:effectLst/>
            </a:endParaRPr>
          </a:p>
          <a:p>
            <a:r>
              <a:rPr lang="fr-FR" dirty="0"/>
              <a:t>Les pieds sont au même niveau, </a:t>
            </a:r>
            <a:endParaRPr lang="fr-FR" dirty="0" smtClean="0"/>
          </a:p>
          <a:p>
            <a:r>
              <a:rPr lang="fr-FR" dirty="0" smtClean="0"/>
              <a:t>le </a:t>
            </a:r>
            <a:r>
              <a:rPr lang="fr-FR" dirty="0"/>
              <a:t>haut du corps est penché en avant, le centre de gravité se trouve au niveau du torse ; il y a création d’un </a:t>
            </a:r>
            <a:r>
              <a:rPr lang="fr-FR" b="1" dirty="0"/>
              <a:t>déséquilibre</a:t>
            </a:r>
            <a:r>
              <a:rPr lang="fr-FR" dirty="0"/>
              <a:t>.</a:t>
            </a:r>
            <a:endParaRPr lang="fr-FR" dirty="0" smtClean="0">
              <a:effectLst/>
            </a:endParaRPr>
          </a:p>
          <a:p>
            <a:endParaRPr lang="fr-FR" dirty="0"/>
          </a:p>
        </p:txBody>
      </p:sp>
      <p:pic>
        <p:nvPicPr>
          <p:cNvPr id="4" name="Image 3" descr="C:\Users\Washtracks\Pictures\Dossier ski de fond\classique_alternatif.gif"/>
          <p:cNvPicPr/>
          <p:nvPr/>
        </p:nvPicPr>
        <p:blipFill>
          <a:blip r:embed="rId2">
            <a:extLst>
              <a:ext uri="{28A0092B-C50C-407E-A947-70E740481C1C}">
                <a14:useLocalDpi xmlns:a14="http://schemas.microsoft.com/office/drawing/2010/main" val="0"/>
              </a:ext>
            </a:extLst>
          </a:blip>
          <a:srcRect/>
          <a:stretch>
            <a:fillRect/>
          </a:stretch>
        </p:blipFill>
        <p:spPr bwMode="auto">
          <a:xfrm>
            <a:off x="9225209" y="2104085"/>
            <a:ext cx="2018665" cy="2057400"/>
          </a:xfrm>
          <a:prstGeom prst="rect">
            <a:avLst/>
          </a:prstGeom>
          <a:noFill/>
          <a:ln>
            <a:noFill/>
          </a:ln>
        </p:spPr>
      </p:pic>
      <p:pic>
        <p:nvPicPr>
          <p:cNvPr id="5" name="Image 4" descr="C:\Users\Washtracks\Pictures\Dossier ski de fond\regroupement2.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55744" y="2121865"/>
            <a:ext cx="2133600" cy="195199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extLst>
      <p:ext uri="{BB962C8B-B14F-4D97-AF65-F5344CB8AC3E}">
        <p14:creationId xmlns:p14="http://schemas.microsoft.com/office/powerpoint/2010/main" val="343954903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b="1" u="sng" dirty="0"/>
              <a:t>Impulsion (ou propulsion) :</a:t>
            </a:r>
            <a:r>
              <a:rPr lang="fr-FR" dirty="0"/>
              <a:t> </a:t>
            </a:r>
            <a:endParaRPr lang="fr-FR" dirty="0" smtClean="0">
              <a:effectLst/>
            </a:endParaRPr>
          </a:p>
          <a:p>
            <a:pPr marL="0" indent="0">
              <a:buNone/>
            </a:pPr>
            <a:r>
              <a:rPr lang="fr-FR" b="1" dirty="0"/>
              <a:t> </a:t>
            </a:r>
            <a:endParaRPr lang="fr-FR" b="1" dirty="0" smtClean="0"/>
          </a:p>
          <a:p>
            <a:endParaRPr lang="fr-FR" dirty="0" smtClean="0">
              <a:effectLst/>
            </a:endParaRPr>
          </a:p>
          <a:p>
            <a:endParaRPr lang="fr-FR" dirty="0" smtClean="0">
              <a:effectLst/>
            </a:endParaRPr>
          </a:p>
          <a:p>
            <a:r>
              <a:rPr lang="fr-FR" dirty="0"/>
              <a:t>Tout le poids du skieur est projeté vers l’avant, il commence à redresser le haut du corps et ainsi le centre de gravité descend.</a:t>
            </a:r>
            <a:endParaRPr lang="fr-FR" dirty="0" smtClean="0">
              <a:effectLst/>
            </a:endParaRPr>
          </a:p>
          <a:p>
            <a:r>
              <a:rPr lang="fr-FR" dirty="0"/>
              <a:t>Le skieur</a:t>
            </a:r>
            <a:r>
              <a:rPr lang="fr-FR" b="1" dirty="0"/>
              <a:t> retrouve l’équilibre</a:t>
            </a:r>
            <a:r>
              <a:rPr lang="fr-FR" dirty="0"/>
              <a:t> grâce au mouvement de la jambe en avant, au redressement du buste mais aussi par le planté de bâton.</a:t>
            </a:r>
            <a:endParaRPr lang="fr-FR" dirty="0" smtClean="0">
              <a:effectLst/>
            </a:endParaRPr>
          </a:p>
          <a:p>
            <a:endParaRPr lang="fr-FR" dirty="0"/>
          </a:p>
        </p:txBody>
      </p:sp>
      <p:pic>
        <p:nvPicPr>
          <p:cNvPr id="4" name="Image 3" descr="C:\Users\Washtracks\Pictures\Dossier ski de fond\propulsion1.jpg"/>
          <p:cNvPicPr/>
          <p:nvPr/>
        </p:nvPicPr>
        <p:blipFill>
          <a:blip r:embed="rId2">
            <a:extLst>
              <a:ext uri="{28A0092B-C50C-407E-A947-70E740481C1C}">
                <a14:useLocalDpi xmlns:a14="http://schemas.microsoft.com/office/drawing/2010/main" val="0"/>
              </a:ext>
            </a:extLst>
          </a:blip>
          <a:srcRect/>
          <a:stretch>
            <a:fillRect/>
          </a:stretch>
        </p:blipFill>
        <p:spPr bwMode="auto">
          <a:xfrm>
            <a:off x="9089390" y="1620766"/>
            <a:ext cx="2137410" cy="2009140"/>
          </a:xfrm>
          <a:prstGeom prst="rect">
            <a:avLst/>
          </a:prstGeom>
          <a:noFill/>
          <a:ln>
            <a:noFill/>
          </a:ln>
        </p:spPr>
      </p:pic>
      <p:pic>
        <p:nvPicPr>
          <p:cNvPr id="5" name="Image 4" descr="C:\Users\Washtracks\Pictures\Dossier ski de fond\propulsion2.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917690" y="1557266"/>
            <a:ext cx="2303145" cy="2077085"/>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extLst>
      <p:ext uri="{BB962C8B-B14F-4D97-AF65-F5344CB8AC3E}">
        <p14:creationId xmlns:p14="http://schemas.microsoft.com/office/powerpoint/2010/main" val="426327875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b="1" u="sng" dirty="0"/>
              <a:t>Glisse :</a:t>
            </a:r>
            <a:r>
              <a:rPr lang="fr-FR" dirty="0"/>
              <a:t> </a:t>
            </a:r>
            <a:endParaRPr lang="fr-FR" dirty="0" smtClean="0">
              <a:effectLst/>
            </a:endParaRPr>
          </a:p>
          <a:p>
            <a:endParaRPr lang="fr-FR" dirty="0" smtClean="0"/>
          </a:p>
          <a:p>
            <a:pPr marL="0" indent="0">
              <a:buNone/>
            </a:pPr>
            <a:endParaRPr lang="fr-FR" dirty="0" smtClean="0">
              <a:effectLst/>
            </a:endParaRPr>
          </a:p>
          <a:p>
            <a:r>
              <a:rPr lang="fr-FR" dirty="0"/>
              <a:t>Le poids du skieur est sur la jambe avant et il y a une véritable </a:t>
            </a:r>
            <a:r>
              <a:rPr lang="fr-FR" b="1" dirty="0"/>
              <a:t>situation d’équilibre</a:t>
            </a:r>
            <a:r>
              <a:rPr lang="fr-FR" dirty="0"/>
              <a:t> durant cette phase. Le centre de gravité ce situe au niveau du bassin, le buste se relève progressivement</a:t>
            </a:r>
            <a:endParaRPr lang="fr-FR" dirty="0" smtClean="0">
              <a:effectLst/>
            </a:endParaRPr>
          </a:p>
          <a:p>
            <a:r>
              <a:rPr lang="fr-FR" dirty="0"/>
              <a:t>Le but est de faire durer cette phase le plus longtemps possible.</a:t>
            </a:r>
            <a:endParaRPr lang="fr-FR" dirty="0" smtClean="0">
              <a:effectLst/>
            </a:endParaRPr>
          </a:p>
          <a:p>
            <a:endParaRPr lang="fr-FR" dirty="0"/>
          </a:p>
        </p:txBody>
      </p:sp>
      <p:pic>
        <p:nvPicPr>
          <p:cNvPr id="4" name="Image 3" descr="C:\Users\Washtracks\Pictures\Dossier ski de fond\glisse1.jpg"/>
          <p:cNvPicPr/>
          <p:nvPr/>
        </p:nvPicPr>
        <p:blipFill>
          <a:blip r:embed="rId2">
            <a:extLst>
              <a:ext uri="{28A0092B-C50C-407E-A947-70E740481C1C}">
                <a14:useLocalDpi xmlns:a14="http://schemas.microsoft.com/office/drawing/2010/main" val="0"/>
              </a:ext>
            </a:extLst>
          </a:blip>
          <a:srcRect/>
          <a:stretch>
            <a:fillRect/>
          </a:stretch>
        </p:blipFill>
        <p:spPr bwMode="auto">
          <a:xfrm>
            <a:off x="8843605" y="854075"/>
            <a:ext cx="2089785" cy="2000250"/>
          </a:xfrm>
          <a:prstGeom prst="rect">
            <a:avLst/>
          </a:prstGeom>
          <a:noFill/>
          <a:ln>
            <a:noFill/>
          </a:ln>
        </p:spPr>
      </p:pic>
      <p:pic>
        <p:nvPicPr>
          <p:cNvPr id="5" name="Image 4" descr="C:\Users\Washtracks\Pictures\Dossier ski de fond\glisse2.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693495" y="863600"/>
            <a:ext cx="2208530" cy="192405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extLst>
      <p:ext uri="{BB962C8B-B14F-4D97-AF65-F5344CB8AC3E}">
        <p14:creationId xmlns:p14="http://schemas.microsoft.com/office/powerpoint/2010/main" val="279712412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b="1" u="sng" dirty="0" smtClean="0"/>
              <a:t>Poussée simultanée:</a:t>
            </a:r>
          </a:p>
          <a:p>
            <a:endParaRPr lang="fr-FR" b="1" u="sng" dirty="0"/>
          </a:p>
          <a:p>
            <a:endParaRPr lang="fr-FR" b="1" u="sng" dirty="0"/>
          </a:p>
        </p:txBody>
      </p:sp>
      <p:pic>
        <p:nvPicPr>
          <p:cNvPr id="4" name="Image 3" descr="C:\Users\Washtracks\Pictures\Dossier ski de fond\pousséesimu.jpg"/>
          <p:cNvPicPr/>
          <p:nvPr/>
        </p:nvPicPr>
        <p:blipFill>
          <a:blip r:embed="rId2">
            <a:extLst>
              <a:ext uri="{28A0092B-C50C-407E-A947-70E740481C1C}">
                <a14:useLocalDpi xmlns:a14="http://schemas.microsoft.com/office/drawing/2010/main" val="0"/>
              </a:ext>
            </a:extLst>
          </a:blip>
          <a:srcRect/>
          <a:stretch>
            <a:fillRect/>
          </a:stretch>
        </p:blipFill>
        <p:spPr bwMode="auto">
          <a:xfrm>
            <a:off x="1285741" y="3053546"/>
            <a:ext cx="9620518" cy="3258354"/>
          </a:xfrm>
          <a:prstGeom prst="rect">
            <a:avLst/>
          </a:prstGeom>
          <a:noFill/>
          <a:ln>
            <a:noFill/>
          </a:ln>
        </p:spPr>
      </p:pic>
    </p:spTree>
    <p:extLst>
      <p:ext uri="{BB962C8B-B14F-4D97-AF65-F5344CB8AC3E}">
        <p14:creationId xmlns:p14="http://schemas.microsoft.com/office/powerpoint/2010/main" val="283971403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b="1" u="sng" dirty="0" smtClean="0"/>
              <a:t>Pas de un:</a:t>
            </a:r>
          </a:p>
          <a:p>
            <a:endParaRPr lang="fr-FR" b="1" u="sng" dirty="0"/>
          </a:p>
          <a:p>
            <a:endParaRPr lang="fr-FR" b="1" u="sng" dirty="0"/>
          </a:p>
        </p:txBody>
      </p:sp>
      <p:pic>
        <p:nvPicPr>
          <p:cNvPr id="4" name="Image 3" descr="C:\Users\Washtracks\Pictures\Dossier ski de fond\pasdeun.jpg"/>
          <p:cNvPicPr/>
          <p:nvPr/>
        </p:nvPicPr>
        <p:blipFill>
          <a:blip r:embed="rId2">
            <a:extLst>
              <a:ext uri="{28A0092B-C50C-407E-A947-70E740481C1C}">
                <a14:useLocalDpi xmlns:a14="http://schemas.microsoft.com/office/drawing/2010/main" val="0"/>
              </a:ext>
            </a:extLst>
          </a:blip>
          <a:srcRect/>
          <a:stretch>
            <a:fillRect/>
          </a:stretch>
        </p:blipFill>
        <p:spPr bwMode="auto">
          <a:xfrm>
            <a:off x="1232401" y="2571739"/>
            <a:ext cx="9727198" cy="2859110"/>
          </a:xfrm>
          <a:prstGeom prst="rect">
            <a:avLst/>
          </a:prstGeom>
          <a:noFill/>
          <a:ln>
            <a:noFill/>
          </a:ln>
        </p:spPr>
      </p:pic>
    </p:spTree>
    <p:extLst>
      <p:ext uri="{BB962C8B-B14F-4D97-AF65-F5344CB8AC3E}">
        <p14:creationId xmlns:p14="http://schemas.microsoft.com/office/powerpoint/2010/main" val="108752794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838200" y="2714625"/>
            <a:ext cx="10515600" cy="4351338"/>
          </a:xfrm>
        </p:spPr>
        <p:txBody>
          <a:bodyPr>
            <a:normAutofit/>
          </a:bodyPr>
          <a:lstStyle/>
          <a:p>
            <a:r>
              <a:rPr lang="fr-FR" sz="4400" dirty="0" smtClean="0"/>
              <a:t>Physiologiquement et anatomiquement…</a:t>
            </a:r>
            <a:endParaRPr lang="fr-FR" sz="4400" dirty="0"/>
          </a:p>
        </p:txBody>
      </p:sp>
    </p:spTree>
    <p:extLst>
      <p:ext uri="{BB962C8B-B14F-4D97-AF65-F5344CB8AC3E}">
        <p14:creationId xmlns:p14="http://schemas.microsoft.com/office/powerpoint/2010/main" val="673505906"/>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683</TotalTime>
  <Words>110</Words>
  <Application>Microsoft Office PowerPoint</Application>
  <PresentationFormat>Grand écran</PresentationFormat>
  <Paragraphs>49</Paragraphs>
  <Slides>12</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12</vt:i4>
      </vt:variant>
    </vt:vector>
  </HeadingPairs>
  <TitlesOfParts>
    <vt:vector size="16" baseType="lpstr">
      <vt:lpstr>Arial</vt:lpstr>
      <vt:lpstr>Calibri</vt:lpstr>
      <vt:lpstr>Calibri Light</vt:lpstr>
      <vt:lpstr>Thème Office</vt:lpstr>
      <vt:lpstr>L’équilibre en classique</vt:lpstr>
      <vt:lpstr>Introduction</vt:lpstr>
      <vt:lpstr>I. Analyse technique</vt:lpstr>
      <vt:lpstr>Présentation PowerPoint</vt:lpstr>
      <vt:lpstr>Présentation PowerPoint</vt:lpstr>
      <vt:lpstr>Présentation PowerPoint</vt:lpstr>
      <vt:lpstr>Présentation PowerPoint</vt:lpstr>
      <vt:lpstr>Présentation PowerPoint</vt:lpstr>
      <vt:lpstr>Présentation PowerPoint</vt:lpstr>
      <vt:lpstr>Equilibre et pédagogie</vt:lpstr>
      <vt:lpstr>Présentation PowerPoint</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L’équilibre en classique</dc:title>
  <dc:creator>Washtracks</dc:creator>
  <cp:lastModifiedBy>Washtracks</cp:lastModifiedBy>
  <cp:revision>11</cp:revision>
  <dcterms:created xsi:type="dcterms:W3CDTF">2016-02-22T08:37:02Z</dcterms:created>
  <dcterms:modified xsi:type="dcterms:W3CDTF">2016-02-22T20:00:05Z</dcterms:modified>
</cp:coreProperties>
</file>